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sldIdLst>
    <p:sldId id="267" r:id="rId5"/>
    <p:sldId id="262" r:id="rId6"/>
    <p:sldId id="276" r:id="rId7"/>
    <p:sldId id="263" r:id="rId8"/>
    <p:sldId id="277" r:id="rId9"/>
    <p:sldId id="269" r:id="rId10"/>
    <p:sldId id="270" r:id="rId11"/>
    <p:sldId id="275" r:id="rId12"/>
    <p:sldId id="274" r:id="rId13"/>
    <p:sldId id="271" r:id="rId14"/>
    <p:sldId id="272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FC306-95E8-47E4-980B-367C1F618F9E}" v="2001" dt="2022-05-31T20:19:39.802"/>
    <p1510:client id="{605B3CCB-AD35-4C00-95AE-1E62F5ABBFA7}" v="185" dt="2022-05-29T14:31:23.899"/>
    <p1510:client id="{79937883-8E14-411E-BDA6-2CEBA4B3CB48}" v="405" dt="2022-05-29T14:45:10.518"/>
    <p1510:client id="{845C8CF8-B8AD-451B-95BD-5303A1892BCB}" v="148" dt="2022-05-29T14:24:32.917"/>
    <p1510:client id="{854CA3BE-E153-4C55-A62A-E1B684B7BA7D}" v="85" dt="2022-05-30T13:02:11.443"/>
    <p1510:client id="{96AB2222-16BE-44C5-8C73-D6361750A5D8}" v="117" dt="2022-06-01T09:53:32.254"/>
    <p1510:client id="{A3ABA93F-01D8-4241-887C-C0C00CD8B791}" v="3" dt="2022-06-01T20:37:52.878"/>
    <p1510:client id="{F563DE26-BC1D-40F1-90D0-AAAD58269CD6}" v="1080" dt="2022-05-30T12:58:11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B4B3D-9642-5804-336A-662FF313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CE7A8-5561-3DBD-F491-2050A66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54475B-B0F2-FDB7-FEE5-FA11E4B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300" b="1" dirty="0">
                <a:ea typeface="SamsungOne 800C"/>
              </a:rPr>
              <a:t>Планы на будущее:</a:t>
            </a:r>
            <a:endParaRPr lang="ru-RU" sz="4300" b="1" dirty="0" err="1">
              <a:ea typeface="SamsungOne 800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E2968-6CE2-BD8C-D7F6-A3278615513F}"/>
              </a:ext>
            </a:extLst>
          </p:cNvPr>
          <p:cNvSpPr txBox="1"/>
          <p:nvPr/>
        </p:nvSpPr>
        <p:spPr>
          <a:xfrm>
            <a:off x="923059" y="1321378"/>
            <a:ext cx="7323857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Перенести приложение на базу данных в SQL.</a:t>
            </a:r>
            <a:endParaRPr lang="ru-RU" sz="2400" dirty="0">
              <a:solidFill>
                <a:schemeClr val="tx2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Расширить базу данных слов.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Улучшить алгоритм построения фразы.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Добавить Падежи.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Добавить в алгоритм построения фразы знаки.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Улучшить дизайн.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endParaRPr lang="en-US" dirty="0">
              <a:solidFill>
                <a:schemeClr val="tx2"/>
              </a:solidFill>
              <a:ea typeface="SamsungOne 450C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90565030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5E542-0B67-DF54-9034-708A74036374}"/>
              </a:ext>
            </a:extLst>
          </p:cNvPr>
          <p:cNvSpPr txBox="1"/>
          <p:nvPr/>
        </p:nvSpPr>
        <p:spPr>
          <a:xfrm>
            <a:off x="3044537" y="2646218"/>
            <a:ext cx="57305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9600" dirty="0">
                <a:solidFill>
                  <a:schemeClr val="tx2"/>
                </a:solidFill>
                <a:ea typeface="SamsungOne 450C"/>
              </a:rPr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400790350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Мнемоникатор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ea typeface="SamsungOne 450C"/>
              </a:rPr>
              <a:t>Выполнил: Татаринов Н.М.</a:t>
            </a:r>
          </a:p>
          <a:p>
            <a:r>
              <a:rPr lang="ru-RU" dirty="0">
                <a:ea typeface="SamsungOne 450C"/>
              </a:rPr>
              <a:t>Преподаватель: Кольченко Е.А. 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61" y="416040"/>
            <a:ext cx="9257907" cy="837882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4000" b="1" dirty="0"/>
              <a:t>Что такое Мнемоническая фраза:</a:t>
            </a:r>
            <a:br>
              <a:rPr lang="ru-RU" dirty="0"/>
            </a:br>
            <a:endParaRPr lang="ru-RU" dirty="0">
              <a:ea typeface="SamsungOne 800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F4BD5-CDD5-8423-A27D-69761D2D2D3E}"/>
              </a:ext>
            </a:extLst>
          </p:cNvPr>
          <p:cNvSpPr txBox="1"/>
          <p:nvPr/>
        </p:nvSpPr>
        <p:spPr>
          <a:xfrm>
            <a:off x="1000991" y="1156855"/>
            <a:ext cx="103631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sz="2400" i="1" dirty="0">
                <a:solidFill>
                  <a:schemeClr val="tx2"/>
                </a:solidFill>
                <a:ea typeface="SamsungOne 450C"/>
              </a:rPr>
              <a:t>Мнемоническая фраза - фраза, составленная из слов, начинающихся на каждую из букв пароля, по примеру которого </a:t>
            </a:r>
            <a:endParaRPr lang="en-US">
              <a:solidFill>
                <a:schemeClr val="tx2"/>
              </a:solidFill>
              <a:ea typeface="SamsungOne 450C"/>
            </a:endParaRPr>
          </a:p>
          <a:p>
            <a:r>
              <a:rPr lang="ru-RU" sz="2400" i="1" dirty="0">
                <a:solidFill>
                  <a:schemeClr val="tx2"/>
                </a:solidFill>
                <a:ea typeface="SamsungOne 450C"/>
              </a:rPr>
              <a:t>    она составлена.</a:t>
            </a:r>
            <a:endParaRPr lang="ru-RU" dirty="0">
              <a:solidFill>
                <a:schemeClr val="tx2"/>
              </a:solidFill>
              <a:ea typeface="SamsungOne 450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DD5E3-5344-74C8-3758-D71200C2EF53}"/>
              </a:ext>
            </a:extLst>
          </p:cNvPr>
          <p:cNvSpPr txBox="1"/>
          <p:nvPr/>
        </p:nvSpPr>
        <p:spPr>
          <a:xfrm>
            <a:off x="996662" y="238211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ru-RU" sz="2400" b="1" dirty="0">
                <a:solidFill>
                  <a:schemeClr val="tx2"/>
                </a:solidFill>
              </a:rPr>
              <a:t>Пример:</a:t>
            </a:r>
            <a:endParaRPr lang="ru-RU" sz="2400" b="1" dirty="0" err="1">
              <a:solidFill>
                <a:schemeClr val="tx2"/>
              </a:solidFill>
              <a:ea typeface="SamsungOne 450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CFA1C-2402-D5BA-2341-CBAEDD4FE602}"/>
              </a:ext>
            </a:extLst>
          </p:cNvPr>
          <p:cNvSpPr txBox="1"/>
          <p:nvPr/>
        </p:nvSpPr>
        <p:spPr>
          <a:xfrm>
            <a:off x="2403764" y="3988377"/>
            <a:ext cx="38082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</a:rPr>
              <a:t>TM6ruOO</a:t>
            </a:r>
            <a:endParaRPr lang="en-US" sz="3000" b="1" dirty="0">
              <a:solidFill>
                <a:schemeClr val="tx2"/>
              </a:solidFill>
              <a:ea typeface="SamsungOne 450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1453D-4E51-D98E-514C-556937618863}"/>
              </a:ext>
            </a:extLst>
          </p:cNvPr>
          <p:cNvSpPr txBox="1"/>
          <p:nvPr/>
        </p:nvSpPr>
        <p:spPr>
          <a:xfrm>
            <a:off x="4087957" y="4044661"/>
            <a:ext cx="58085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</a:rPr>
              <a:t>- Трэш Метал 6 раз убивал Оззи Осборн.</a:t>
            </a:r>
            <a:endParaRPr lang="ru-RU" sz="2400" dirty="0">
              <a:solidFill>
                <a:schemeClr val="tx2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24645067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61" y="416040"/>
            <a:ext cx="9257907" cy="837882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4800" b="1" dirty="0"/>
              <a:t>Цели и Задачи</a:t>
            </a:r>
            <a:r>
              <a:rPr lang="ru-RU" sz="4800" dirty="0"/>
              <a:t>:</a:t>
            </a:r>
            <a:br>
              <a:rPr lang="ru-RU" dirty="0"/>
            </a:br>
            <a:endParaRPr lang="ru-RU" dirty="0">
              <a:ea typeface="SamsungOne 800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47CC8-893C-AFF7-8EAA-6B476E158EDD}"/>
              </a:ext>
            </a:extLst>
          </p:cNvPr>
          <p:cNvSpPr txBox="1"/>
          <p:nvPr/>
        </p:nvSpPr>
        <p:spPr>
          <a:xfrm>
            <a:off x="2520661" y="1360343"/>
            <a:ext cx="816379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tx2"/>
                </a:solidFill>
                <a:ea typeface="SamsungOne 450C"/>
              </a:rPr>
              <a:t>Создать приложение, которое будет на основе пароля создавать мнемоническую фразу.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A84F6-88B4-4CB6-A9CA-9589A7D00A08}"/>
              </a:ext>
            </a:extLst>
          </p:cNvPr>
          <p:cNvSpPr txBox="1"/>
          <p:nvPr/>
        </p:nvSpPr>
        <p:spPr>
          <a:xfrm>
            <a:off x="992332" y="131271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ru-RU" sz="2800" dirty="0">
                <a:solidFill>
                  <a:schemeClr val="tx2"/>
                </a:solidFill>
                <a:ea typeface="SamsungOne 450C"/>
              </a:rPr>
              <a:t>Цель</a:t>
            </a:r>
            <a:r>
              <a:rPr lang="en-US" sz="2800" dirty="0">
                <a:solidFill>
                  <a:schemeClr val="tx2"/>
                </a:solidFill>
                <a:ea typeface="SamsungOne 450C"/>
              </a:rPr>
              <a:t>: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EF72A-2595-DB7B-D8B9-9A2BF9159225}"/>
              </a:ext>
            </a:extLst>
          </p:cNvPr>
          <p:cNvSpPr txBox="1"/>
          <p:nvPr/>
        </p:nvSpPr>
        <p:spPr>
          <a:xfrm>
            <a:off x="992332" y="266353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ru-RU" sz="2800" dirty="0">
                <a:solidFill>
                  <a:schemeClr val="tx2"/>
                </a:solidFill>
              </a:rPr>
              <a:t>Задачи</a:t>
            </a:r>
            <a:r>
              <a:rPr lang="en-US" sz="2800" dirty="0">
                <a:solidFill>
                  <a:schemeClr val="tx2"/>
                </a:solidFill>
              </a:rPr>
              <a:t>:</a:t>
            </a:r>
            <a:endParaRPr lang="en-US" sz="2800" dirty="0" err="1">
              <a:solidFill>
                <a:schemeClr val="tx2"/>
              </a:solidFill>
              <a:ea typeface="SamsungOne 45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E16F-1FDF-89E3-8BE8-BAE00F145966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27233-0D37-64EF-2F90-6DFA88349920}"/>
              </a:ext>
            </a:extLst>
          </p:cNvPr>
          <p:cNvSpPr txBox="1"/>
          <p:nvPr/>
        </p:nvSpPr>
        <p:spPr>
          <a:xfrm>
            <a:off x="2957945" y="2724150"/>
            <a:ext cx="7609606" cy="19749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1000"/>
              </a:spcAft>
              <a:buAutoNum type="arabicPeriod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Создать Алгоритм для создания мнемонической фразы.</a:t>
            </a:r>
            <a:endParaRPr lang="en-US" sz="2400">
              <a:solidFill>
                <a:schemeClr val="tx2"/>
              </a:solidFill>
              <a:ea typeface="SamsungOne 450C"/>
            </a:endParaRP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tx2"/>
                </a:solidFill>
                <a:ea typeface="SamsungOne 450C"/>
              </a:rPr>
              <a:t>Повысить уровень информационной безопасности засчёт упрощения запоминания пароля.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tx2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61" y="416040"/>
            <a:ext cx="9257907" cy="837882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ru-RU" sz="4800" b="1" dirty="0"/>
              <a:t>Сам Алгоритм:</a:t>
            </a:r>
            <a:br>
              <a:rPr lang="ru-RU" dirty="0"/>
            </a:br>
            <a:endParaRPr lang="ru-RU" dirty="0">
              <a:ea typeface="SamsungOne 800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2E16F-1FDF-89E3-8BE8-BAE00F145966}"/>
              </a:ext>
            </a:extLst>
          </p:cNvPr>
          <p:cNvSpPr txBox="1"/>
          <p:nvPr/>
        </p:nvSpPr>
        <p:spPr>
          <a:xfrm>
            <a:off x="840799" y="1109229"/>
            <a:ext cx="8631380" cy="5606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На вход программе подается пароль, состоящий из 8-20 букв/цифр.</a:t>
            </a:r>
            <a:endParaRPr lang="en-US"/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Пароль делится на части по 4 символа, и каждая из этих частей преобразуется по схеме: "прил. + сущ. + гл. + сущ.", и добавляется к пустой строке.</a:t>
            </a: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Далее преобразуется оставшаяся часть фразы, если кол-во символов не кратно 4, и добавляются к полученной ранее строке.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Если остался 1 символ, то он преобразуется по схеме: "сущ.", если остались 2 символа, то они преобразуются по схеме:"прил. + сущ.", если остались 3 символа, то они преобразуются по схеме:</a:t>
            </a:r>
          </a:p>
          <a:p>
            <a:pPr>
              <a:spcAft>
                <a:spcPts val="1000"/>
              </a:spcAft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      "сущ. + гл. + сущ.".</a:t>
            </a:r>
            <a:endParaRPr lang="ru-RU" dirty="0">
              <a:solidFill>
                <a:schemeClr val="tx2"/>
              </a:solidFill>
              <a:ea typeface="SamsungOne 450C"/>
            </a:endParaRPr>
          </a:p>
          <a:p>
            <a:pPr marL="342900" indent="-342900">
              <a:spcAft>
                <a:spcPts val="1000"/>
              </a:spcAft>
              <a:buFont typeface="Arial"/>
              <a:buChar char="•"/>
            </a:pPr>
            <a:r>
              <a:rPr lang="ru-RU" sz="2000" dirty="0">
                <a:solidFill>
                  <a:schemeClr val="tx2"/>
                </a:solidFill>
                <a:ea typeface="SamsungOne 450C"/>
              </a:rPr>
              <a:t>Зависимость времени выполнения этого алгоритма от количества входных данных - O(n).</a:t>
            </a:r>
          </a:p>
          <a:p>
            <a:pPr>
              <a:spcAft>
                <a:spcPts val="1000"/>
              </a:spcAft>
            </a:pPr>
            <a:endParaRPr lang="ru-RU" sz="2000" dirty="0">
              <a:solidFill>
                <a:schemeClr val="tx2"/>
              </a:solidFill>
              <a:ea typeface="SamsungOne 450C"/>
            </a:endParaRPr>
          </a:p>
          <a:p>
            <a:pPr>
              <a:spcAft>
                <a:spcPts val="1000"/>
              </a:spcAft>
            </a:pPr>
            <a:endParaRPr lang="ru-RU" sz="2000" dirty="0">
              <a:solidFill>
                <a:schemeClr val="tx2"/>
              </a:solidFill>
              <a:ea typeface="SamsungOne 450C"/>
            </a:endParaRPr>
          </a:p>
          <a:p>
            <a:endParaRPr lang="ru-RU" sz="2000" dirty="0">
              <a:solidFill>
                <a:schemeClr val="tx2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80619234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B4B3D-9642-5804-336A-662FF313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CE7A8-5561-3DBD-F491-2050A66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54475B-B0F2-FDB7-FEE5-FA11E4B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300" b="1" dirty="0">
                <a:ea typeface="SamsungOne 800C"/>
              </a:rPr>
              <a:t>Классы:</a:t>
            </a:r>
            <a:endParaRPr lang="en-US" sz="4300" b="1" dirty="0" err="1">
              <a:ea typeface="SamsungOne 800C"/>
            </a:endParaRP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5A917F-1576-A79A-C141-C521E88F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41" y="1502234"/>
            <a:ext cx="3229587" cy="1516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34091-5B60-45F9-2B0B-73F810830909}"/>
              </a:ext>
            </a:extLst>
          </p:cNvPr>
          <p:cNvSpPr txBox="1"/>
          <p:nvPr/>
        </p:nvSpPr>
        <p:spPr>
          <a:xfrm>
            <a:off x="4265468" y="1667741"/>
            <a:ext cx="6778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a typeface="SamsungOne 450C"/>
              </a:rPr>
              <a:t>- </a:t>
            </a:r>
            <a:r>
              <a:rPr lang="ru-RU" sz="2400" dirty="0">
                <a:solidFill>
                  <a:schemeClr val="tx2"/>
                </a:solidFill>
                <a:ea typeface="SamsungOne 450C"/>
              </a:rPr>
              <a:t>Класс</a:t>
            </a:r>
            <a:r>
              <a:rPr lang="en-US" sz="2400" dirty="0">
                <a:solidFill>
                  <a:schemeClr val="tx2"/>
                </a:solidFill>
                <a:ea typeface="SamsungOne 450C"/>
              </a:rPr>
              <a:t> Word.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874AFE6-2D91-C1E0-549B-A7F59797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41" y="3816364"/>
            <a:ext cx="3695700" cy="1710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19C75-4052-29A6-59D3-9F1DF2D10992}"/>
              </a:ext>
            </a:extLst>
          </p:cNvPr>
          <p:cNvSpPr txBox="1"/>
          <p:nvPr/>
        </p:nvSpPr>
        <p:spPr>
          <a:xfrm>
            <a:off x="4789342" y="4252481"/>
            <a:ext cx="52803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a typeface="SamsungOne 450C"/>
              </a:rPr>
              <a:t>-</a:t>
            </a:r>
            <a:r>
              <a:rPr lang="ru-RU" sz="2400" dirty="0">
                <a:solidFill>
                  <a:schemeClr val="tx2"/>
                </a:solidFill>
                <a:ea typeface="SamsungOne 450C"/>
              </a:rPr>
              <a:t> Класс</a:t>
            </a:r>
            <a:r>
              <a:rPr lang="en-US" sz="2400" dirty="0">
                <a:solidFill>
                  <a:schemeClr val="tx2"/>
                </a:solidFill>
                <a:ea typeface="SamsungOne 450C"/>
              </a:rPr>
              <a:t> Letter </a:t>
            </a:r>
            <a:r>
              <a:rPr lang="ru-RU" sz="2400" dirty="0">
                <a:solidFill>
                  <a:schemeClr val="tx2"/>
                </a:solidFill>
                <a:ea typeface="SamsungOne 450C"/>
              </a:rPr>
              <a:t>был необходим для создания "Недобазы Данных".</a:t>
            </a:r>
          </a:p>
        </p:txBody>
      </p:sp>
    </p:spTree>
    <p:extLst>
      <p:ext uri="{BB962C8B-B14F-4D97-AF65-F5344CB8AC3E}">
        <p14:creationId xmlns:p14="http://schemas.microsoft.com/office/powerpoint/2010/main" val="9154902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B4B3D-9642-5804-336A-662FF313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CE7A8-5561-3DBD-F491-2050A66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54475B-B0F2-FDB7-FEE5-FA11E4B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dirty="0">
                <a:ea typeface="SamsungOne 800C"/>
              </a:rPr>
              <a:t>Activity:</a:t>
            </a:r>
            <a:endParaRPr lang="en-US" sz="4300" b="1" dirty="0" err="1">
              <a:ea typeface="SamsungOne 800C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A220F15-72A3-E9AE-E8CB-492D19E0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75" y="1155123"/>
            <a:ext cx="3023405" cy="537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F3C32-C457-506C-1561-E90A08E4530D}"/>
              </a:ext>
            </a:extLst>
          </p:cNvPr>
          <p:cNvSpPr txBox="1"/>
          <p:nvPr/>
        </p:nvSpPr>
        <p:spPr>
          <a:xfrm>
            <a:off x="5598968" y="3157105"/>
            <a:ext cx="48127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ea typeface="SamsungOne 450C"/>
              </a:rPr>
              <a:t>- </a:t>
            </a:r>
            <a:r>
              <a:rPr lang="ru-RU" sz="2400" dirty="0">
                <a:solidFill>
                  <a:schemeClr val="tx2"/>
                </a:solidFill>
                <a:ea typeface="SamsungOne 450C"/>
              </a:rPr>
              <a:t>Главная страница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60992437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B4B3D-9642-5804-336A-662FF313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CE7A8-5561-3DBD-F491-2050A66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54475B-B0F2-FDB7-FEE5-FA11E4B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300" b="1" dirty="0">
                <a:ea typeface="SamsungOne 800C"/>
              </a:rPr>
              <a:t>Работа Приложения</a:t>
            </a:r>
            <a:r>
              <a:rPr lang="en-US" sz="4300" b="1" dirty="0">
                <a:ea typeface="SamsungOne 800C"/>
              </a:rPr>
              <a:t>:</a:t>
            </a:r>
            <a:endParaRPr lang="en-US" sz="4300" b="1" dirty="0" err="1">
              <a:ea typeface="SamsungOne 800C"/>
            </a:endParaRPr>
          </a:p>
        </p:txBody>
      </p:sp>
      <p:pic>
        <p:nvPicPr>
          <p:cNvPr id="5" name="Мнемоникатор">
            <a:hlinkClick r:id="" action="ppaction://media"/>
            <a:extLst>
              <a:ext uri="{FF2B5EF4-FFF2-40B4-BE49-F238E27FC236}">
                <a16:creationId xmlns:a16="http://schemas.microsoft.com/office/drawing/2014/main" id="{751061BC-9565-4469-946E-23FFB1BF5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3650" y="914859"/>
            <a:ext cx="2657475" cy="52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1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B4B3D-9642-5804-336A-662FF313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CE7A8-5561-3DBD-F491-2050A666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54475B-B0F2-FDB7-FEE5-FA11E4B1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300" b="1" dirty="0">
                <a:ea typeface="SamsungOne 800C"/>
              </a:rPr>
              <a:t>Использованные ресурсы:</a:t>
            </a:r>
            <a:endParaRPr lang="ru-RU" sz="4300" b="1" dirty="0" err="1">
              <a:ea typeface="SamsungOne 800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E2968-6CE2-BD8C-D7F6-A3278615513F}"/>
              </a:ext>
            </a:extLst>
          </p:cNvPr>
          <p:cNvSpPr txBox="1"/>
          <p:nvPr/>
        </p:nvSpPr>
        <p:spPr>
          <a:xfrm>
            <a:off x="923059" y="1321378"/>
            <a:ext cx="7791447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solidFill>
                  <a:schemeClr val="tx2"/>
                </a:solidFill>
                <a:ea typeface="SamsungOne 450C"/>
              </a:rPr>
              <a:t>Android Studio.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noProof="1">
                <a:solidFill>
                  <a:schemeClr val="tx2"/>
                </a:solidFill>
                <a:ea typeface="SamsungOne 450C"/>
              </a:rPr>
              <a:t>JavaRush.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endParaRPr lang="ru-RU" sz="2400" dirty="0">
              <a:solidFill>
                <a:schemeClr val="tx2"/>
              </a:solidFill>
              <a:ea typeface="SamsungOne 450C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endParaRPr lang="en-US" dirty="0">
              <a:solidFill>
                <a:schemeClr val="tx2"/>
              </a:solidFill>
              <a:ea typeface="SamsungOne 450C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40999423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332</Words>
  <Application>Microsoft Office PowerPoint</Application>
  <PresentationFormat>Широкоэкранный</PresentationFormat>
  <Paragraphs>60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SamsungOne 450C</vt:lpstr>
      <vt:lpstr>Arial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Мнемоникатор</vt:lpstr>
      <vt:lpstr>Что такое Мнемоническая фраза: </vt:lpstr>
      <vt:lpstr>Цели и Задачи: </vt:lpstr>
      <vt:lpstr>Сам Алгоритм: </vt:lpstr>
      <vt:lpstr>Классы:</vt:lpstr>
      <vt:lpstr>Activity:</vt:lpstr>
      <vt:lpstr>Работа Приложения:</vt:lpstr>
      <vt:lpstr>Использованные ресурсы:</vt:lpstr>
      <vt:lpstr>Планы на будущее: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Людмила Татаринова</cp:lastModifiedBy>
  <cp:revision>563</cp:revision>
  <dcterms:created xsi:type="dcterms:W3CDTF">2020-05-25T08:37:09Z</dcterms:created>
  <dcterms:modified xsi:type="dcterms:W3CDTF">2022-06-02T19:15:07Z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